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2" y="1122365"/>
            <a:ext cx="6858010" cy="238760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2" y="3602043"/>
            <a:ext cx="6858010" cy="165576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85" y="365126"/>
            <a:ext cx="1971678" cy="581184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34" cy="581184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12" cy="285274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0"/>
            <a:ext cx="7886712" cy="150018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8"/>
            <a:ext cx="3886206" cy="4351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7" y="1825628"/>
            <a:ext cx="3886206" cy="43513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365126"/>
            <a:ext cx="7886712" cy="132556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5"/>
            <a:ext cx="3868346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9"/>
            <a:ext cx="3868346" cy="36845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7" y="1681165"/>
            <a:ext cx="388739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7" y="2505079"/>
            <a:ext cx="3887397" cy="36845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82" cy="16002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7" y="987426"/>
            <a:ext cx="4629157" cy="48736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3"/>
            <a:ext cx="2949182" cy="38115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82" cy="16002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7" y="987426"/>
            <a:ext cx="4629157" cy="487363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3"/>
            <a:ext cx="2949182" cy="38115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6"/>
            <a:ext cx="7886712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8"/>
            <a:ext cx="7886712" cy="4351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1" y="6356359"/>
            <a:ext cx="2057403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5" y="6356359"/>
            <a:ext cx="3086105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60" y="6356359"/>
            <a:ext cx="2057403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pPr algn="l"/>
            <a:r>
              <a:rPr lang="x-none" altLang="en-US"/>
              <a:t>Substitution models &amp; discrete character evolution</a:t>
            </a:r>
            <a:endParaRPr lang="x-none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2315" y="292735"/>
            <a:ext cx="8027670" cy="60674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42570" y="-93980"/>
            <a:ext cx="8312785" cy="32835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060" y="2967355"/>
            <a:ext cx="2650490" cy="163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9405" y="2958465"/>
            <a:ext cx="3655695" cy="14408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05" y="2961640"/>
            <a:ext cx="2048510" cy="1467485"/>
          </a:xfrm>
          <a:prstGeom prst="rect">
            <a:avLst/>
          </a:prstGeom>
        </p:spPr>
      </p:pic>
      <p:sp>
        <p:nvSpPr>
          <p:cNvPr id="12" name="Double Bracket 11"/>
          <p:cNvSpPr/>
          <p:nvPr/>
        </p:nvSpPr>
        <p:spPr>
          <a:xfrm>
            <a:off x="185420" y="2952115"/>
            <a:ext cx="2167255" cy="164592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Double Bracket 12"/>
          <p:cNvSpPr/>
          <p:nvPr/>
        </p:nvSpPr>
        <p:spPr>
          <a:xfrm>
            <a:off x="2546985" y="2964180"/>
            <a:ext cx="2753995" cy="164592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Double Bracket 13"/>
          <p:cNvSpPr/>
          <p:nvPr/>
        </p:nvSpPr>
        <p:spPr>
          <a:xfrm>
            <a:off x="5363845" y="2912745"/>
            <a:ext cx="3636645" cy="164592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x-none" altLang="en-US"/>
              <a:t>General Time-Reversible Model</a:t>
            </a:r>
            <a:endParaRPr lang="x-none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235" y="1694815"/>
            <a:ext cx="8833485" cy="21412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185" y="3919220"/>
            <a:ext cx="3205480" cy="27660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07770" y="1476375"/>
            <a:ext cx="6268720" cy="534797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x-none" altLang="en-US"/>
              <a:t>General Time-Reversible Model</a:t>
            </a:r>
            <a:endParaRPr lang="x-none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Among-site rate variation</a:t>
            </a:r>
            <a:endParaRPr lang="x-none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5" name="Shape 515"/>
          <p:cNvPicPr preferRelativeResize="0">
            <a:picLocks noChangeAspect="1"/>
          </p:cNvPicPr>
          <p:nvPr>
            <p:ph idx="1"/>
          </p:nvPr>
        </p:nvPicPr>
        <p:blipFill>
          <a:blip r:embed="rId1">
            <a:lum bright="-90000" contrast="96000"/>
          </a:blip>
          <a:stretch>
            <a:fillRect/>
          </a:stretch>
        </p:blipFill>
        <p:spPr>
          <a:xfrm>
            <a:off x="-8255" y="-152400"/>
            <a:ext cx="9525000" cy="3388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Shape 520"/>
          <p:cNvPicPr preferRelativeResize="0"/>
          <p:nvPr/>
        </p:nvPicPr>
        <p:blipFill>
          <a:blip r:embed="rId2">
            <a:lum bright="-100000" contrast="100000"/>
          </a:blip>
          <a:stretch>
            <a:fillRect/>
          </a:stretch>
        </p:blipFill>
        <p:spPr>
          <a:xfrm>
            <a:off x="-26035" y="3009265"/>
            <a:ext cx="9626600" cy="3387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Site-specific rates</a:t>
            </a:r>
            <a:endParaRPr lang="x-none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>
            <a:grayscl/>
            <a:lum contrast="30000"/>
          </a:blip>
          <a:srcRect b="4501"/>
          <a:stretch>
            <a:fillRect/>
          </a:stretch>
        </p:blipFill>
        <p:spPr>
          <a:xfrm>
            <a:off x="176530" y="2113280"/>
            <a:ext cx="8587740" cy="34086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3195" y="171450"/>
            <a:ext cx="8721725" cy="659257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165" y="62865"/>
            <a:ext cx="9003665" cy="66782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9535" y="46355"/>
            <a:ext cx="8785860" cy="67208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151131"/>
            <a:ext cx="7886712" cy="1325565"/>
          </a:xfrm>
        </p:spPr>
        <p:txBody>
          <a:bodyPr/>
          <a:p>
            <a:r>
              <a:rPr lang="x-none" altLang="en-US"/>
              <a:t>Poisson Process</a:t>
            </a:r>
            <a:endParaRPr lang="x-none" alt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725805" y="3023870"/>
            <a:ext cx="7007225" cy="5715"/>
          </a:xfrm>
          <a:prstGeom prst="straightConnector1">
            <a:avLst/>
          </a:prstGeom>
          <a:ln w="539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189990" y="2547620"/>
            <a:ext cx="0" cy="434975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752090" y="2544445"/>
            <a:ext cx="0" cy="434975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067685" y="2549525"/>
            <a:ext cx="0" cy="434975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883275" y="2543810"/>
            <a:ext cx="0" cy="434975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61810" y="2540635"/>
            <a:ext cx="0" cy="434975"/>
          </a:xfrm>
          <a:prstGeom prst="straightConnector1">
            <a:avLst/>
          </a:prstGeom>
          <a:ln w="539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16200000">
            <a:off x="1781810" y="2542540"/>
            <a:ext cx="327025" cy="1499235"/>
          </a:xfrm>
          <a:prstGeom prst="leftBrace">
            <a:avLst>
              <a:gd name="adj1" fmla="val 8333"/>
              <a:gd name="adj2" fmla="val 50021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32080" y="3773170"/>
            <a:ext cx="377952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>
                <a:latin typeface="Arial" charset="0"/>
              </a:rPr>
              <a:t>Interinterval time ~ Exponential (</a:t>
            </a:r>
            <a:r>
              <a:rPr lang="x-none" altLang="en-US">
                <a:latin typeface="Arial" charset="0"/>
                <a:cs typeface="Arial" charset="0"/>
              </a:rPr>
              <a:t>λ)</a:t>
            </a:r>
            <a:endParaRPr lang="x-none" altLang="en-US">
              <a:latin typeface="Arial" charset="0"/>
              <a:cs typeface="Arial" charset="0"/>
            </a:endParaRPr>
          </a:p>
          <a:p>
            <a:pPr algn="ctr"/>
            <a:r>
              <a:rPr lang="x-none" altLang="en-US">
                <a:latin typeface="Arial" charset="0"/>
                <a:cs typeface="Arial" charset="0"/>
              </a:rPr>
              <a:t>Mean = 1/</a:t>
            </a:r>
            <a:r>
              <a:rPr lang="x-none" altLang="en-US">
                <a:latin typeface="Arial" charset="0"/>
                <a:cs typeface="Arial" charset="0"/>
                <a:sym typeface="+mn-ea"/>
              </a:rPr>
              <a:t>λ</a:t>
            </a:r>
            <a:endParaRPr lang="x-none" altLang="en-US">
              <a:latin typeface="Arial" charset="0"/>
              <a:cs typeface="Arial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020" y="4467225"/>
            <a:ext cx="2875280" cy="2299970"/>
          </a:xfrm>
          <a:prstGeom prst="rect">
            <a:avLst/>
          </a:prstGeom>
        </p:spPr>
      </p:pic>
      <p:sp>
        <p:nvSpPr>
          <p:cNvPr id="16" name="Left Brace 15"/>
          <p:cNvSpPr/>
          <p:nvPr/>
        </p:nvSpPr>
        <p:spPr>
          <a:xfrm rot="5400000">
            <a:off x="3909695" y="-1013460"/>
            <a:ext cx="327025" cy="6725920"/>
          </a:xfrm>
          <a:prstGeom prst="leftBrace">
            <a:avLst>
              <a:gd name="adj1" fmla="val 8333"/>
              <a:gd name="adj2" fmla="val 50021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2264410" y="1424940"/>
            <a:ext cx="373253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>
                <a:latin typeface="Arial" charset="0"/>
                <a:cs typeface="Arial" charset="0"/>
              </a:rPr>
              <a:t>Expected number of events ~ Poisson (</a:t>
            </a:r>
            <a:r>
              <a:rPr lang="x-none" altLang="en-US">
                <a:latin typeface="Arial" charset="0"/>
                <a:cs typeface="Arial" charset="0"/>
                <a:sym typeface="+mn-ea"/>
              </a:rPr>
              <a:t>λt) </a:t>
            </a:r>
            <a:endParaRPr lang="x-none" altLang="en-US">
              <a:latin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035" y="4316730"/>
            <a:ext cx="3083560" cy="2379980"/>
          </a:xfrm>
          <a:prstGeom prst="rect">
            <a:avLst/>
          </a:prstGeom>
        </p:spPr>
      </p:pic>
      <p:sp>
        <p:nvSpPr>
          <p:cNvPr id="19" name="Text Box 18"/>
          <p:cNvSpPr txBox="1"/>
          <p:nvPr/>
        </p:nvSpPr>
        <p:spPr>
          <a:xfrm>
            <a:off x="4634865" y="3841115"/>
            <a:ext cx="37795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>
                <a:latin typeface="Arial" charset="0"/>
                <a:cs typeface="Arial" charset="0"/>
              </a:rPr>
              <a:t>Jukes Cantor (JC69)</a:t>
            </a:r>
            <a:endParaRPr lang="x-none" altLang="en-US">
              <a:latin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580" y="-13970"/>
            <a:ext cx="8973185" cy="67983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Invariable sites model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x-none" altLang="en-US"/>
              <a:t>Every site has a probability, </a:t>
            </a:r>
            <a:r>
              <a:rPr lang="x-none" altLang="en-US" i="1"/>
              <a:t>P</a:t>
            </a:r>
            <a:r>
              <a:rPr lang="x-none" altLang="en-US" i="1" baseline="-25000"/>
              <a:t>invar</a:t>
            </a:r>
            <a:r>
              <a:rPr lang="x-none" altLang="en-US"/>
              <a:t> of being </a:t>
            </a:r>
            <a:r>
              <a:rPr lang="x-none" altLang="en-US" i="1"/>
              <a:t>invariant</a:t>
            </a:r>
            <a:endParaRPr lang="x-none" altLang="en-US" i="1"/>
          </a:p>
          <a:p>
            <a:pPr marL="0" indent="0">
              <a:buNone/>
            </a:pPr>
            <a:endParaRPr lang="x-none" altLang="en-US" i="1">
              <a:sym typeface="+mn-ea"/>
            </a:endParaRPr>
          </a:p>
          <a:p>
            <a:pPr marL="0" indent="0">
              <a:buNone/>
            </a:pPr>
            <a:r>
              <a:rPr lang="x-none" altLang="en-US" i="1">
                <a:sym typeface="+mn-ea"/>
              </a:rPr>
              <a:t>P</a:t>
            </a:r>
            <a:r>
              <a:rPr lang="x-none" altLang="en-US" i="1" baseline="-25000">
                <a:sym typeface="+mn-ea"/>
              </a:rPr>
              <a:t>invar</a:t>
            </a:r>
            <a:r>
              <a:rPr lang="x-none" altLang="en-US">
                <a:sym typeface="+mn-ea"/>
              </a:rPr>
              <a:t> estimated from the data</a:t>
            </a:r>
            <a:endParaRPr lang="x-none" altLang="en-US">
              <a:sym typeface="+mn-ea"/>
            </a:endParaRPr>
          </a:p>
          <a:p>
            <a:pPr marL="0" indent="0">
              <a:buNone/>
            </a:pPr>
            <a:endParaRPr lang="x-none" altLang="en-US">
              <a:sym typeface="+mn-ea"/>
            </a:endParaRPr>
          </a:p>
          <a:p>
            <a:pPr marL="0" indent="0">
              <a:buNone/>
            </a:pPr>
            <a:r>
              <a:rPr lang="x-none" altLang="en-US">
                <a:sym typeface="+mn-ea"/>
              </a:rPr>
              <a:t>Every site gets its likelihood estimated in two parts: If it were invariant &amp; variable (as normal)</a:t>
            </a:r>
            <a:endParaRPr lang="x-none" altLang="en-US">
              <a:sym typeface="+mn-ea"/>
            </a:endParaRPr>
          </a:p>
          <a:p>
            <a:pPr marL="0" indent="0">
              <a:buNone/>
            </a:pPr>
            <a:endParaRPr lang="x-none" altLang="en-US" i="1">
              <a:sym typeface="+mn-ea"/>
            </a:endParaRPr>
          </a:p>
          <a:p>
            <a:pPr marL="0" indent="0">
              <a:buNone/>
            </a:pPr>
            <a:r>
              <a:rPr lang="x-none" altLang="en-US">
                <a:sym typeface="+mn-ea"/>
              </a:rPr>
              <a:t>Often designated "+I" (e.g. HKY85 + I)</a:t>
            </a:r>
            <a:endParaRPr lang="x-none" altLang="en-US">
              <a:sym typeface="+mn-ea"/>
            </a:endParaRPr>
          </a:p>
          <a:p>
            <a:pPr marL="0" indent="0">
              <a:buNone/>
            </a:pPr>
            <a:endParaRPr lang="x-none" altLang="en-US" i="1"/>
          </a:p>
          <a:p>
            <a:pPr marL="0" indent="0">
              <a:buNone/>
            </a:pPr>
            <a:endParaRPr lang="x-none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1" y="109221"/>
            <a:ext cx="7886712" cy="1325565"/>
          </a:xfrm>
        </p:spPr>
        <p:txBody>
          <a:bodyPr/>
          <a:p>
            <a:r>
              <a:rPr lang="x-none" altLang="en-US"/>
              <a:t>Gamma-distributed rates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995" y="1472565"/>
            <a:ext cx="4798695" cy="5242560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x-none" altLang="en-US"/>
              <a:t>Rate categories set by a discrete gamma distribution (e.g. 4 rate categories)</a:t>
            </a:r>
            <a:endParaRPr lang="x-none" altLang="en-US"/>
          </a:p>
          <a:p>
            <a:pPr marL="0" indent="0">
              <a:buNone/>
            </a:pPr>
            <a:br>
              <a:rPr lang="x-none" altLang="en-US"/>
            </a:br>
            <a:r>
              <a:rPr lang="x-none" altLang="en-US"/>
              <a:t>Estimate </a:t>
            </a:r>
            <a:r>
              <a:rPr lang="x-none" altLang="en-US" i="1">
                <a:cs typeface="Arial" charset="0"/>
              </a:rPr>
              <a:t>α</a:t>
            </a:r>
            <a:endParaRPr lang="x-none" altLang="en-US" i="1">
              <a:cs typeface="Arial" charset="0"/>
            </a:endParaRPr>
          </a:p>
          <a:p>
            <a:pPr marL="0" indent="0">
              <a:buNone/>
            </a:pPr>
            <a:endParaRPr lang="x-none" altLang="en-US" i="1">
              <a:cs typeface="Arial" charset="0"/>
            </a:endParaRPr>
          </a:p>
          <a:p>
            <a:pPr marL="0" indent="0">
              <a:buNone/>
            </a:pPr>
            <a:r>
              <a:rPr lang="x-none" altLang="en-US">
                <a:cs typeface="Arial" charset="0"/>
              </a:rPr>
              <a:t>Site likelihoods calculated for each rate category and summed</a:t>
            </a:r>
            <a:endParaRPr lang="x-none" altLang="en-US">
              <a:cs typeface="Arial" charset="0"/>
            </a:endParaRPr>
          </a:p>
          <a:p>
            <a:pPr marL="0" indent="0">
              <a:buNone/>
            </a:pPr>
            <a:endParaRPr lang="x-none" altLang="en-US">
              <a:cs typeface="Arial" charset="0"/>
            </a:endParaRPr>
          </a:p>
          <a:p>
            <a:pPr marL="0" indent="0">
              <a:buNone/>
            </a:pPr>
            <a:r>
              <a:rPr lang="x-none" altLang="en-US">
                <a:cs typeface="Arial" charset="0"/>
              </a:rPr>
              <a:t>"+G" </a:t>
            </a:r>
            <a:endParaRPr lang="x-none" altLang="en-US">
              <a:cs typeface="Arial" charset="0"/>
            </a:endParaRPr>
          </a:p>
          <a:p>
            <a:pPr marL="0" indent="0">
              <a:buNone/>
            </a:pPr>
            <a:r>
              <a:rPr lang="x-none" altLang="en-US">
                <a:cs typeface="Arial" charset="0"/>
              </a:rPr>
              <a:t>(e.g. HKY85 + I + G)</a:t>
            </a:r>
            <a:endParaRPr lang="x-none" altLang="en-US"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5560" y="2469515"/>
            <a:ext cx="3982085" cy="321691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935" y="263525"/>
            <a:ext cx="8642350" cy="1325880"/>
          </a:xfrm>
        </p:spPr>
        <p:txBody>
          <a:bodyPr/>
          <a:p>
            <a:r>
              <a:rPr lang="x-none" altLang="en-US" sz="3600"/>
              <a:t>Discretizing the Gamma distribution</a:t>
            </a:r>
            <a:endParaRPr lang="x-none" altLang="en-US" sz="36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4000" y="1517015"/>
            <a:ext cx="8742045" cy="498157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871" y="192406"/>
            <a:ext cx="7886712" cy="1325565"/>
          </a:xfrm>
        </p:spPr>
        <p:txBody>
          <a:bodyPr>
            <a:normAutofit fontScale="90000"/>
          </a:bodyPr>
          <a:p>
            <a:r>
              <a:rPr lang="x-none" altLang="en-US"/>
              <a:t>OK...but how do we decide which model to use?!?!</a:t>
            </a:r>
            <a:endParaRPr lang="x-none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8095" y="1424305"/>
            <a:ext cx="5252720" cy="52285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343028"/>
            <a:ext cx="7886712" cy="4351344"/>
          </a:xfrm>
        </p:spPr>
        <p:txBody>
          <a:bodyPr>
            <a:noAutofit/>
          </a:bodyPr>
          <a:p>
            <a:pPr marL="0" indent="0">
              <a:buNone/>
            </a:pPr>
            <a:r>
              <a:rPr lang="x-none" altLang="en-US" sz="2400"/>
              <a:t>Ideally, fit all models while simultaneously estimating tree</a:t>
            </a:r>
            <a:endParaRPr lang="x-none" altLang="en-US" sz="2400"/>
          </a:p>
          <a:p>
            <a:pPr marL="0" indent="0">
              <a:buNone/>
            </a:pP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More practical: 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Start with a not-too-bad tree, fit all the possible models, rank them by some criterion, pick the best one and use in a full analysis</a:t>
            </a:r>
            <a:endParaRPr lang="x-none" altLang="en-US" sz="2400"/>
          </a:p>
          <a:p>
            <a:pPr marL="0" indent="0">
              <a:buNone/>
            </a:pP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Criteria: Likelihood ratio test, Akaike Information Criterion, Bayesian Information Criterion, Decision Theory, Bayesian model selection, Bayesian hypothesis testing or model averaging </a:t>
            </a:r>
            <a:endParaRPr lang="x-none" altLang="en-US" sz="2400"/>
          </a:p>
        </p:txBody>
      </p:sp>
      <p:sp>
        <p:nvSpPr>
          <p:cNvPr id="4" name="Title 3"/>
          <p:cNvSpPr/>
          <p:nvPr>
            <p:ph type="title"/>
          </p:nvPr>
        </p:nvSpPr>
        <p:spPr>
          <a:xfrm>
            <a:off x="617856" y="-75564"/>
            <a:ext cx="7886712" cy="1325565"/>
          </a:xfrm>
        </p:spPr>
        <p:txBody>
          <a:bodyPr/>
          <a:p>
            <a:r>
              <a:rPr lang="x-none" altLang="en-US"/>
              <a:t>Model testing</a:t>
            </a:r>
            <a:endParaRPr lang="x-none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x-none" altLang="en-US"/>
              <a:t>Back to biology - Are JC69's assumptions realistic? 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1" y="1861823"/>
            <a:ext cx="7886712" cy="4351344"/>
          </a:xfrm>
        </p:spPr>
        <p:txBody>
          <a:bodyPr/>
          <a:p>
            <a:pPr marL="0" indent="0">
              <a:buNone/>
            </a:pPr>
            <a:r>
              <a:rPr lang="x-none" altLang="en-US"/>
              <a:t>Assumptions of JC69: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1. All substitutions equally likely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2. Base frequencies equal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3. Every site has equal probability of substitution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4. Process is constant through time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5. Sites are independent of each other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6. Substitution is Markovian (memoryless)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7. All sites have the same evolutionary history</a:t>
            </a:r>
            <a:endParaRPr lang="x-none" altLang="en-US"/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773431" y="5798821"/>
            <a:ext cx="7886712" cy="13255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x-none" altLang="en-US" sz="3200"/>
              <a:t>Can we relax any of these assumptions? </a:t>
            </a:r>
            <a:endParaRPr lang="x-none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6210" y="-107315"/>
            <a:ext cx="3963670" cy="1325880"/>
          </a:xfrm>
        </p:spPr>
        <p:txBody>
          <a:bodyPr/>
          <a:p>
            <a:r>
              <a:rPr lang="x-none" altLang="en-US" sz="3200"/>
              <a:t>Can we relax any of these assumptions? </a:t>
            </a:r>
            <a:endParaRPr lang="x-none" altLang="en-US" sz="3200"/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254000" y="566420"/>
            <a:ext cx="8486775" cy="517334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x-none" altLang="en-US" sz="2400"/>
              <a:t>1. All substitutions equally likely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Add more parameters to Q matrix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2. Base frequencies equal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Allow for unequal state frequencies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3. Every site has equal probability of substitution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Different Q matrices for different sites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4. Process is constant through time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Different Q matrices for different branches/epochs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5. Sites are independent of each other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...it's complicated...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6. Substitution is Markovian (memoryless)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...it's very complicated...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7. All sites have the same evolutionary history</a:t>
            </a:r>
            <a:endParaRPr lang="x-none" altLang="en-US" sz="2400"/>
          </a:p>
          <a:p>
            <a:pPr marL="0" indent="0">
              <a:buNone/>
            </a:pPr>
            <a:r>
              <a:rPr lang="x-none" altLang="en-US" sz="2400"/>
              <a:t>	Coalescent theory</a:t>
            </a:r>
            <a:endParaRPr lang="x-none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Our general CTMP model:</a:t>
            </a:r>
            <a:endParaRPr lang="x-none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22655" y="1628775"/>
            <a:ext cx="6982460" cy="4833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855" y="2349500"/>
            <a:ext cx="3504565" cy="1325880"/>
          </a:xfrm>
        </p:spPr>
        <p:txBody>
          <a:bodyPr>
            <a:noAutofit/>
          </a:bodyPr>
          <a:p>
            <a:r>
              <a:rPr lang="x-none" altLang="en-US" sz="3200"/>
              <a:t>How many parameters for each?</a:t>
            </a:r>
            <a:br>
              <a:rPr lang="x-none" altLang="en-US" sz="3200"/>
            </a:br>
            <a:br>
              <a:rPr lang="x-none" altLang="en-US" sz="3200"/>
            </a:br>
            <a:r>
              <a:rPr lang="x-none" altLang="en-US" sz="3200"/>
              <a:t>What do the models suggest about evolution?</a:t>
            </a:r>
            <a:endParaRPr lang="x-none" alt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r="50652"/>
          <a:stretch>
            <a:fillRect/>
          </a:stretch>
        </p:blipFill>
        <p:spPr>
          <a:xfrm>
            <a:off x="3439160" y="516890"/>
            <a:ext cx="5660390" cy="3294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85" y="3580130"/>
            <a:ext cx="5705475" cy="32797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35" y="79375"/>
            <a:ext cx="9059545" cy="1325880"/>
          </a:xfrm>
        </p:spPr>
        <p:txBody>
          <a:bodyPr/>
          <a:p>
            <a:pPr algn="ctr"/>
            <a:r>
              <a:rPr lang="x-none" altLang="en-US" sz="3200"/>
              <a:t>Dealing with among-site and time-heterogeneity</a:t>
            </a:r>
            <a:endParaRPr lang="x-none" altLang="en-US" sz="32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16610" y="1267460"/>
            <a:ext cx="7164070" cy="53632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74420" y="3495675"/>
            <a:ext cx="7661275" cy="434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36015" y="6284595"/>
            <a:ext cx="7661275" cy="434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3345" y="318770"/>
            <a:ext cx="8983345" cy="4780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81480" y="82550"/>
            <a:ext cx="5805170" cy="64776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2269</Words>
  <Application>Kingsoft Office WPP</Application>
  <PresentationFormat>Widescreen</PresentationFormat>
  <Paragraphs>90</Paragraphs>
  <Slides>25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Theme</vt:lpstr>
      <vt:lpstr>Substitution models &amp; discrete character evolution</vt:lpstr>
      <vt:lpstr>Poisson Point Process</vt:lpstr>
      <vt:lpstr>Back to biology - Are JC69's assumptions realistic? </vt:lpstr>
      <vt:lpstr>Can we relax any of these assumptions? </vt:lpstr>
      <vt:lpstr>Our general CTMP model:</vt:lpstr>
      <vt:lpstr>How many parameters for each?  What do the models suggest about evolution?</vt:lpstr>
      <vt:lpstr>Dealing with among-site and time-heterogeneity</vt:lpstr>
      <vt:lpstr>PowerPoint 演示文稿</vt:lpstr>
      <vt:lpstr>PowerPoint 演示文稿</vt:lpstr>
      <vt:lpstr>PowerPoint 演示文稿</vt:lpstr>
      <vt:lpstr>PowerPoint 演示文稿</vt:lpstr>
      <vt:lpstr>General Time-Reversible Model</vt:lpstr>
      <vt:lpstr>General Time-Reversible Model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Substitution models &amp; discrete character evolution</dc:title>
  <dc:creator>juyeda</dc:creator>
  <cp:lastModifiedBy>juyeda</cp:lastModifiedBy>
  <cp:revision>6</cp:revision>
  <dcterms:created xsi:type="dcterms:W3CDTF">2018-09-10T17:25:59Z</dcterms:created>
  <dcterms:modified xsi:type="dcterms:W3CDTF">2018-09-10T17:25:59Z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

<file path=docProps/thumbnail.jpeg>
</file>